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Raleway" charset="0"/>
      <p:regular r:id="rId15"/>
      <p:bold r:id="rId16"/>
      <p:italic r:id="rId17"/>
      <p:boldItalic r:id="rId18"/>
    </p:embeddedFont>
    <p:embeddedFont>
      <p:font typeface="Cambria" pitchFamily="18" charset="0"/>
      <p:regular r:id="rId19"/>
      <p:bold r:id="rId20"/>
      <p:italic r:id="rId21"/>
      <p:boldItalic r:id="rId22"/>
    </p:embeddedFont>
    <p:embeddedFont>
      <p:font typeface="Roboto" charset="0"/>
      <p:regular r:id="rId23"/>
      <p:bold r:id="rId24"/>
      <p:italic r:id="rId25"/>
      <p:boldItalic r:id="rId26"/>
    </p:embeddedFont>
    <p:embeddedFont>
      <p:font typeface="Source Sans Pro"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17" d="100"/>
          <a:sy n="117" d="100"/>
        </p:scale>
        <p:origin x="-120" y="-50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480845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ea7f217220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ea7f217220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ea7f217220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ea7f217220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ea7f217220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ea7f217220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eca89d77c4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eca89d77c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eca89d77c4_0_3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eca89d77c4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eca89d77c4_0_3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eca89d77c4_0_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ee4895f3c1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ee4895f3c1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ee4895f3c1_1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ee4895f3c1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ee4895f3c1_1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ee4895f3c1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ee4895f3c1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ee4895f3c1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ea7f217220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ea7f217220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2" name="Google Shape;12;p2"/>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9" name="Google Shape;29;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3" name="Google Shape;3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6" name="Google Shape;36;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1" name="Google Shape;41;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6" name="Google Shape;46;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solidFill>
                  <a:srgbClr val="20124D"/>
                </a:solidFill>
                <a:latin typeface="Cambria"/>
                <a:ea typeface="Cambria"/>
                <a:cs typeface="Cambria"/>
                <a:sym typeface="Cambria"/>
              </a:rPr>
              <a:t>3D Bridge Design</a:t>
            </a:r>
            <a:endParaRPr>
              <a:solidFill>
                <a:srgbClr val="20124D"/>
              </a:solidFill>
              <a:latin typeface="Cambria"/>
              <a:ea typeface="Cambria"/>
              <a:cs typeface="Cambria"/>
              <a:sym typeface="Cambria"/>
            </a:endParaRPr>
          </a:p>
        </p:txBody>
      </p:sp>
      <p:sp>
        <p:nvSpPr>
          <p:cNvPr id="59" name="Google Shape;59;p13"/>
          <p:cNvSpPr txBox="1">
            <a:spLocks noGrp="1"/>
          </p:cNvSpPr>
          <p:nvPr>
            <p:ph type="subTitle" idx="1"/>
          </p:nvPr>
        </p:nvSpPr>
        <p:spPr>
          <a:xfrm>
            <a:off x="826825" y="3647275"/>
            <a:ext cx="8183700" cy="1157100"/>
          </a:xfrm>
          <a:prstGeom prst="rect">
            <a:avLst/>
          </a:prstGeom>
        </p:spPr>
        <p:txBody>
          <a:bodyPr spcFirstLastPara="1" wrap="square" lIns="91425" tIns="91425" rIns="91425" bIns="91425" anchor="t" anchorCtr="0">
            <a:normAutofit fontScale="62500" lnSpcReduction="10000"/>
          </a:bodyPr>
          <a:lstStyle/>
          <a:p>
            <a:pPr marL="0" lvl="0" indent="0" algn="r" rtl="0">
              <a:spcBef>
                <a:spcPts val="0"/>
              </a:spcBef>
              <a:spcAft>
                <a:spcPts val="0"/>
              </a:spcAft>
              <a:buNone/>
            </a:pPr>
            <a:endParaRPr dirty="0"/>
          </a:p>
          <a:p>
            <a:pPr marL="0" lvl="0" indent="0" algn="r" rtl="0">
              <a:spcBef>
                <a:spcPts val="0"/>
              </a:spcBef>
              <a:spcAft>
                <a:spcPts val="0"/>
              </a:spcAft>
              <a:buNone/>
            </a:pPr>
            <a:endParaRPr dirty="0"/>
          </a:p>
          <a:p>
            <a:pPr marL="0" lvl="0" indent="0" algn="r" rtl="0">
              <a:lnSpc>
                <a:spcPct val="150000"/>
              </a:lnSpc>
              <a:spcBef>
                <a:spcPts val="0"/>
              </a:spcBef>
              <a:spcAft>
                <a:spcPts val="0"/>
              </a:spcAft>
              <a:buNone/>
            </a:pPr>
            <a:r>
              <a:rPr lang="en" sz="4209" dirty="0">
                <a:solidFill>
                  <a:schemeClr val="lt1"/>
                </a:solidFill>
              </a:rPr>
              <a:t>Azmary Akter </a:t>
            </a:r>
            <a:r>
              <a:rPr lang="en" sz="4209" dirty="0" smtClean="0">
                <a:solidFill>
                  <a:schemeClr val="lt1"/>
                </a:solidFill>
              </a:rPr>
              <a:t>193902019</a:t>
            </a:r>
            <a:endParaRPr sz="4209"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2"/>
              </a:buClr>
              <a:buSzPct val="36666"/>
              <a:buFont typeface="Arial"/>
              <a:buNone/>
            </a:pPr>
            <a:r>
              <a:rPr lang="en">
                <a:solidFill>
                  <a:srgbClr val="20124D"/>
                </a:solidFill>
              </a:rPr>
              <a:t>Implement:</a:t>
            </a:r>
            <a:endParaRPr>
              <a:solidFill>
                <a:srgbClr val="20124D"/>
              </a:solidFill>
            </a:endParaRPr>
          </a:p>
        </p:txBody>
      </p:sp>
      <p:sp>
        <p:nvSpPr>
          <p:cNvPr id="121" name="Google Shape;121;p22"/>
          <p:cNvSpPr txBox="1">
            <a:spLocks noGrp="1"/>
          </p:cNvSpPr>
          <p:nvPr>
            <p:ph type="body" idx="1"/>
          </p:nvPr>
        </p:nvSpPr>
        <p:spPr>
          <a:xfrm>
            <a:off x="311700" y="1002225"/>
            <a:ext cx="3999900" cy="3566700"/>
          </a:xfrm>
          <a:prstGeom prst="rect">
            <a:avLst/>
          </a:prstGeom>
        </p:spPr>
        <p:txBody>
          <a:bodyPr spcFirstLastPara="1" wrap="square" lIns="91425" tIns="91425" rIns="91425" bIns="91425" anchor="t" anchorCtr="0">
            <a:normAutofit/>
          </a:bodyPr>
          <a:lstStyle/>
          <a:p>
            <a:pPr marL="457200" lvl="0" indent="-374650" algn="l" rtl="0">
              <a:lnSpc>
                <a:spcPct val="110000"/>
              </a:lnSpc>
              <a:spcBef>
                <a:spcPts val="0"/>
              </a:spcBef>
              <a:spcAft>
                <a:spcPts val="0"/>
              </a:spcAft>
              <a:buClr>
                <a:schemeClr val="dk2"/>
              </a:buClr>
              <a:buSzPts val="2300"/>
              <a:buFont typeface="Roboto"/>
              <a:buChar char="●"/>
            </a:pPr>
            <a:r>
              <a:rPr lang="en" sz="2300" b="1">
                <a:solidFill>
                  <a:schemeClr val="dk2"/>
                </a:solidFill>
                <a:highlight>
                  <a:srgbClr val="FFFFFF"/>
                </a:highlight>
                <a:latin typeface="Roboto"/>
                <a:ea typeface="Roboto"/>
                <a:cs typeface="Roboto"/>
                <a:sym typeface="Roboto"/>
              </a:rPr>
              <a:t>Swap command:</a:t>
            </a:r>
            <a:endParaRPr sz="2300" b="1">
              <a:solidFill>
                <a:schemeClr val="dk2"/>
              </a:solidFill>
              <a:highlight>
                <a:srgbClr val="FFFFFF"/>
              </a:highlight>
              <a:latin typeface="Roboto"/>
              <a:ea typeface="Roboto"/>
              <a:cs typeface="Roboto"/>
              <a:sym typeface="Roboto"/>
            </a:endParaRPr>
          </a:p>
          <a:p>
            <a:pPr marL="0" lvl="0" indent="0" algn="l" rtl="0">
              <a:spcBef>
                <a:spcPts val="0"/>
              </a:spcBef>
              <a:spcAft>
                <a:spcPts val="1200"/>
              </a:spcAft>
              <a:buNone/>
            </a:pPr>
            <a:endParaRPr/>
          </a:p>
        </p:txBody>
      </p:sp>
      <p:sp>
        <p:nvSpPr>
          <p:cNvPr id="122" name="Google Shape;122;p22"/>
          <p:cNvSpPr txBox="1">
            <a:spLocks noGrp="1"/>
          </p:cNvSpPr>
          <p:nvPr>
            <p:ph type="body" idx="2"/>
          </p:nvPr>
        </p:nvSpPr>
        <p:spPr>
          <a:xfrm>
            <a:off x="4655050" y="1068425"/>
            <a:ext cx="4177200" cy="3500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000000"/>
              </a:buClr>
              <a:buSzPts val="1400"/>
              <a:buChar char="●"/>
            </a:pPr>
            <a:r>
              <a:rPr lang="en" b="1">
                <a:solidFill>
                  <a:srgbClr val="000000"/>
                </a:solidFill>
              </a:rPr>
              <a:t>Insert railing:</a:t>
            </a:r>
            <a:r>
              <a:rPr lang="en">
                <a:solidFill>
                  <a:srgbClr val="000000"/>
                </a:solidFill>
              </a:rPr>
              <a:t> </a:t>
            </a:r>
            <a:endParaRPr>
              <a:solidFill>
                <a:srgbClr val="000000"/>
              </a:solidFill>
            </a:endParaRPr>
          </a:p>
        </p:txBody>
      </p:sp>
      <p:pic>
        <p:nvPicPr>
          <p:cNvPr id="123" name="Google Shape;123;p22"/>
          <p:cNvPicPr preferRelativeResize="0"/>
          <p:nvPr/>
        </p:nvPicPr>
        <p:blipFill>
          <a:blip r:embed="rId3">
            <a:alphaModFix/>
          </a:blip>
          <a:stretch>
            <a:fillRect/>
          </a:stretch>
        </p:blipFill>
        <p:spPr>
          <a:xfrm>
            <a:off x="311700" y="1485150"/>
            <a:ext cx="3999901" cy="3083724"/>
          </a:xfrm>
          <a:prstGeom prst="rect">
            <a:avLst/>
          </a:prstGeom>
          <a:noFill/>
          <a:ln>
            <a:noFill/>
          </a:ln>
        </p:spPr>
      </p:pic>
      <p:pic>
        <p:nvPicPr>
          <p:cNvPr id="124" name="Google Shape;124;p22"/>
          <p:cNvPicPr preferRelativeResize="0"/>
          <p:nvPr/>
        </p:nvPicPr>
        <p:blipFill>
          <a:blip r:embed="rId4">
            <a:alphaModFix/>
          </a:blip>
          <a:stretch>
            <a:fillRect/>
          </a:stretch>
        </p:blipFill>
        <p:spPr>
          <a:xfrm>
            <a:off x="4701150" y="1485150"/>
            <a:ext cx="4225874" cy="3234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311700" y="175650"/>
            <a:ext cx="8520600" cy="558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20124D"/>
                </a:solidFill>
              </a:rPr>
              <a:t>Final result:</a:t>
            </a:r>
            <a:endParaRPr>
              <a:solidFill>
                <a:srgbClr val="20124D"/>
              </a:solidFill>
            </a:endParaRPr>
          </a:p>
        </p:txBody>
      </p:sp>
      <p:sp>
        <p:nvSpPr>
          <p:cNvPr id="130" name="Google Shape;130;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31" name="Google Shape;131;p23"/>
          <p:cNvPicPr preferRelativeResize="0"/>
          <p:nvPr/>
        </p:nvPicPr>
        <p:blipFill>
          <a:blip r:embed="rId3">
            <a:alphaModFix/>
          </a:blip>
          <a:stretch>
            <a:fillRect/>
          </a:stretch>
        </p:blipFill>
        <p:spPr>
          <a:xfrm>
            <a:off x="0" y="898900"/>
            <a:ext cx="9144002" cy="39480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4"/>
          <p:cNvSpPr txBox="1">
            <a:spLocks noGrp="1"/>
          </p:cNvSpPr>
          <p:nvPr>
            <p:ph type="title"/>
          </p:nvPr>
        </p:nvSpPr>
        <p:spPr>
          <a:xfrm>
            <a:off x="0" y="2044950"/>
            <a:ext cx="9144000" cy="1053600"/>
          </a:xfrm>
          <a:prstGeom prst="rect">
            <a:avLst/>
          </a:prstGeom>
          <a:solidFill>
            <a:srgbClr val="20124D"/>
          </a:solidFill>
        </p:spPr>
        <p:txBody>
          <a:bodyPr spcFirstLastPara="1" wrap="square" lIns="91425" tIns="91425" rIns="91425" bIns="91425" anchor="t" anchorCtr="0">
            <a:normAutofit/>
          </a:bodyPr>
          <a:lstStyle/>
          <a:p>
            <a:pPr marL="0" lvl="0" indent="0" algn="ctr" rtl="0">
              <a:spcBef>
                <a:spcPts val="0"/>
              </a:spcBef>
              <a:spcAft>
                <a:spcPts val="0"/>
              </a:spcAft>
              <a:buNone/>
            </a:pPr>
            <a:r>
              <a:rPr lang="en" sz="4800">
                <a:solidFill>
                  <a:schemeClr val="lt1"/>
                </a:solidFill>
              </a:rPr>
              <a:t>Thank You!!</a:t>
            </a:r>
            <a:endParaRPr sz="48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4200">
                <a:solidFill>
                  <a:srgbClr val="20124D"/>
                </a:solidFill>
              </a:rPr>
              <a:t>Introduction:</a:t>
            </a:r>
            <a:endParaRPr sz="4200">
              <a:solidFill>
                <a:srgbClr val="20124D"/>
              </a:solidFill>
            </a:endParaRPr>
          </a:p>
        </p:txBody>
      </p:sp>
      <p:sp>
        <p:nvSpPr>
          <p:cNvPr id="65" name="Google Shape;65;p14"/>
          <p:cNvSpPr txBox="1">
            <a:spLocks noGrp="1"/>
          </p:cNvSpPr>
          <p:nvPr>
            <p:ph type="body" idx="1"/>
          </p:nvPr>
        </p:nvSpPr>
        <p:spPr>
          <a:xfrm>
            <a:off x="311700" y="1396275"/>
            <a:ext cx="8520600" cy="3131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2"/>
                </a:solidFill>
              </a:rPr>
              <a:t>Bridge design can be done with Autocad Civil 3D or Autodesk Infraworks but both packages have no tools for analysis and detailing of tendons and rebars. Bridge geometry can be imported into Revit from Infraworks and can be used to create a rebar model with tendons and to produce required deliveries like 2D drawings, schedules and data for production.</a:t>
            </a:r>
            <a:endParaRPr>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20124D"/>
                </a:solidFill>
              </a:rPr>
              <a:t>Tools:</a:t>
            </a:r>
            <a:endParaRPr>
              <a:solidFill>
                <a:srgbClr val="20124D"/>
              </a:solidFill>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2"/>
              </a:buClr>
              <a:buSzPts val="1800"/>
              <a:buChar char="●"/>
            </a:pPr>
            <a:r>
              <a:rPr lang="en">
                <a:solidFill>
                  <a:schemeClr val="dk2"/>
                </a:solidFill>
              </a:rPr>
              <a:t>liNE Command.</a:t>
            </a:r>
            <a:endParaRPr>
              <a:solidFill>
                <a:schemeClr val="dk2"/>
              </a:solidFill>
            </a:endParaRPr>
          </a:p>
          <a:p>
            <a:pPr marL="457200" lvl="0" indent="-342900" algn="l" rtl="0">
              <a:spcBef>
                <a:spcPts val="0"/>
              </a:spcBef>
              <a:spcAft>
                <a:spcPts val="0"/>
              </a:spcAft>
              <a:buClr>
                <a:schemeClr val="dk2"/>
              </a:buClr>
              <a:buSzPts val="1800"/>
              <a:buChar char="●"/>
            </a:pPr>
            <a:r>
              <a:rPr lang="en">
                <a:solidFill>
                  <a:schemeClr val="dk2"/>
                </a:solidFill>
              </a:rPr>
              <a:t>ARC Command.</a:t>
            </a:r>
            <a:endParaRPr>
              <a:solidFill>
                <a:schemeClr val="dk2"/>
              </a:solidFill>
            </a:endParaRPr>
          </a:p>
          <a:p>
            <a:pPr marL="457200" lvl="0" indent="-342900" algn="l" rtl="0">
              <a:spcBef>
                <a:spcPts val="0"/>
              </a:spcBef>
              <a:spcAft>
                <a:spcPts val="0"/>
              </a:spcAft>
              <a:buClr>
                <a:schemeClr val="dk2"/>
              </a:buClr>
              <a:buSzPts val="1800"/>
              <a:buChar char="●"/>
            </a:pPr>
            <a:r>
              <a:rPr lang="en">
                <a:solidFill>
                  <a:schemeClr val="dk2"/>
                </a:solidFill>
              </a:rPr>
              <a:t>Press Pull.</a:t>
            </a:r>
            <a:endParaRPr>
              <a:solidFill>
                <a:schemeClr val="dk2"/>
              </a:solidFill>
            </a:endParaRPr>
          </a:p>
          <a:p>
            <a:pPr marL="457200" lvl="0" indent="-342900" algn="l" rtl="0">
              <a:spcBef>
                <a:spcPts val="0"/>
              </a:spcBef>
              <a:spcAft>
                <a:spcPts val="0"/>
              </a:spcAft>
              <a:buClr>
                <a:schemeClr val="dk2"/>
              </a:buClr>
              <a:buSzPts val="1800"/>
              <a:buChar char="●"/>
            </a:pPr>
            <a:r>
              <a:rPr lang="en">
                <a:solidFill>
                  <a:schemeClr val="dk2"/>
                </a:solidFill>
              </a:rPr>
              <a:t>Swap.</a:t>
            </a:r>
            <a:endParaRPr>
              <a:solidFill>
                <a:schemeClr val="dk2"/>
              </a:solidFill>
            </a:endParaRPr>
          </a:p>
          <a:p>
            <a:pPr marL="457200" lvl="0" indent="-342900" algn="l" rtl="0">
              <a:spcBef>
                <a:spcPts val="0"/>
              </a:spcBef>
              <a:spcAft>
                <a:spcPts val="0"/>
              </a:spcAft>
              <a:buClr>
                <a:schemeClr val="dk2"/>
              </a:buClr>
              <a:buSzPts val="1800"/>
              <a:buChar char="●"/>
            </a:pPr>
            <a:r>
              <a:rPr lang="en">
                <a:solidFill>
                  <a:schemeClr val="dk2"/>
                </a:solidFill>
              </a:rPr>
              <a:t>Union.</a:t>
            </a:r>
            <a:endParaRPr>
              <a:solidFill>
                <a:schemeClr val="dk2"/>
              </a:solidFill>
            </a:endParaRPr>
          </a:p>
          <a:p>
            <a:pPr marL="457200" lvl="0" indent="-342900" algn="l" rtl="0">
              <a:spcBef>
                <a:spcPts val="0"/>
              </a:spcBef>
              <a:spcAft>
                <a:spcPts val="0"/>
              </a:spcAft>
              <a:buClr>
                <a:schemeClr val="dk2"/>
              </a:buClr>
              <a:buSzPts val="1800"/>
              <a:buChar char="●"/>
            </a:pPr>
            <a:r>
              <a:rPr lang="en">
                <a:solidFill>
                  <a:schemeClr val="dk2"/>
                </a:solidFill>
              </a:rPr>
              <a:t>3d Rotated.</a:t>
            </a:r>
            <a:endParaRPr>
              <a:solidFill>
                <a:schemeClr val="dk2"/>
              </a:solidFill>
            </a:endParaRPr>
          </a:p>
          <a:p>
            <a:pPr marL="457200" lvl="0" indent="-342900" algn="l" rtl="0">
              <a:spcBef>
                <a:spcPts val="0"/>
              </a:spcBef>
              <a:spcAft>
                <a:spcPts val="0"/>
              </a:spcAft>
              <a:buClr>
                <a:schemeClr val="dk2"/>
              </a:buClr>
              <a:buSzPts val="1800"/>
              <a:buChar char="●"/>
            </a:pPr>
            <a:r>
              <a:rPr lang="en">
                <a:solidFill>
                  <a:schemeClr val="dk2"/>
                </a:solidFill>
              </a:rPr>
              <a:t>Trim.</a:t>
            </a:r>
            <a:endParaRPr>
              <a:solidFill>
                <a:schemeClr val="dk2"/>
              </a:solidFill>
            </a:endParaRPr>
          </a:p>
          <a:p>
            <a:pPr marL="457200" lvl="0" indent="-342900" algn="l" rtl="0">
              <a:spcBef>
                <a:spcPts val="0"/>
              </a:spcBef>
              <a:spcAft>
                <a:spcPts val="0"/>
              </a:spcAft>
              <a:buClr>
                <a:schemeClr val="dk2"/>
              </a:buClr>
              <a:buSzPts val="1800"/>
              <a:buChar char="●"/>
            </a:pPr>
            <a:r>
              <a:rPr lang="en">
                <a:solidFill>
                  <a:schemeClr val="dk2"/>
                </a:solidFill>
              </a:rPr>
              <a:t>Erase.</a:t>
            </a:r>
            <a:endParaRPr>
              <a:solidFill>
                <a:schemeClr val="dk2"/>
              </a:solidFill>
            </a:endParaRPr>
          </a:p>
          <a:p>
            <a:pPr marL="457200" lvl="0" indent="-342900" algn="l" rtl="0">
              <a:spcBef>
                <a:spcPts val="0"/>
              </a:spcBef>
              <a:spcAft>
                <a:spcPts val="0"/>
              </a:spcAft>
              <a:buClr>
                <a:schemeClr val="dk2"/>
              </a:buClr>
              <a:buSzPts val="1800"/>
              <a:buChar char="●"/>
            </a:pPr>
            <a:r>
              <a:rPr lang="en">
                <a:solidFill>
                  <a:schemeClr val="dk2"/>
                </a:solidFill>
              </a:rPr>
              <a:t>Copy.</a:t>
            </a:r>
            <a:endParaRPr>
              <a:solidFill>
                <a:schemeClr val="dk2"/>
              </a:solidFill>
            </a:endParaRPr>
          </a:p>
          <a:p>
            <a:pPr marL="457200" lvl="0" indent="-342900" algn="l" rtl="0">
              <a:spcBef>
                <a:spcPts val="0"/>
              </a:spcBef>
              <a:spcAft>
                <a:spcPts val="0"/>
              </a:spcAft>
              <a:buClr>
                <a:schemeClr val="dk2"/>
              </a:buClr>
              <a:buSzPts val="1800"/>
              <a:buChar char="●"/>
            </a:pPr>
            <a:r>
              <a:rPr lang="en">
                <a:solidFill>
                  <a:schemeClr val="dk2"/>
                </a:solidFill>
              </a:rPr>
              <a:t>Move.</a:t>
            </a:r>
            <a:endParaRPr>
              <a:solidFill>
                <a:schemeClr val="dk2"/>
              </a:solidFill>
            </a:endParaRPr>
          </a:p>
          <a:p>
            <a:pPr marL="457200" lvl="0" indent="0" algn="l" rtl="0">
              <a:spcBef>
                <a:spcPts val="1200"/>
              </a:spcBef>
              <a:spcAft>
                <a:spcPts val="1200"/>
              </a:spcAft>
              <a:buNone/>
            </a:pPr>
            <a:endParaRPr>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20124D"/>
                </a:solidFill>
              </a:rPr>
              <a:t>Line Command:</a:t>
            </a:r>
            <a:endParaRPr>
              <a:solidFill>
                <a:srgbClr val="20124D"/>
              </a:solidFill>
            </a:endParaRPr>
          </a:p>
        </p:txBody>
      </p:sp>
      <p:pic>
        <p:nvPicPr>
          <p:cNvPr id="77" name="Google Shape;77;p16"/>
          <p:cNvPicPr preferRelativeResize="0"/>
          <p:nvPr/>
        </p:nvPicPr>
        <p:blipFill rotWithShape="1">
          <a:blip r:embed="rId3">
            <a:alphaModFix/>
          </a:blip>
          <a:srcRect r="52847" b="3185"/>
          <a:stretch/>
        </p:blipFill>
        <p:spPr>
          <a:xfrm>
            <a:off x="3297275" y="81800"/>
            <a:ext cx="4311600" cy="4979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535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20124D"/>
                </a:solidFill>
              </a:rPr>
              <a:t>ARC Command:</a:t>
            </a:r>
            <a:endParaRPr>
              <a:solidFill>
                <a:srgbClr val="20124D"/>
              </a:solidFill>
            </a:endParaRPr>
          </a:p>
        </p:txBody>
      </p:sp>
      <p:pic>
        <p:nvPicPr>
          <p:cNvPr id="83" name="Google Shape;83;p17"/>
          <p:cNvPicPr preferRelativeResize="0"/>
          <p:nvPr/>
        </p:nvPicPr>
        <p:blipFill rotWithShape="1">
          <a:blip r:embed="rId3">
            <a:alphaModFix/>
          </a:blip>
          <a:srcRect l="4460" r="68121" b="4150"/>
          <a:stretch/>
        </p:blipFill>
        <p:spPr>
          <a:xfrm>
            <a:off x="3994125" y="106725"/>
            <a:ext cx="2506976" cy="49300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4535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20124D"/>
                </a:solidFill>
              </a:rPr>
              <a:t>PressPull Command:</a:t>
            </a:r>
            <a:endParaRPr>
              <a:solidFill>
                <a:srgbClr val="20124D"/>
              </a:solidFill>
            </a:endParaRPr>
          </a:p>
        </p:txBody>
      </p:sp>
      <p:pic>
        <p:nvPicPr>
          <p:cNvPr id="89" name="Google Shape;89;p18"/>
          <p:cNvPicPr preferRelativeResize="0"/>
          <p:nvPr/>
        </p:nvPicPr>
        <p:blipFill rotWithShape="1">
          <a:blip r:embed="rId3">
            <a:alphaModFix/>
          </a:blip>
          <a:srcRect l="13262" b="4205"/>
          <a:stretch/>
        </p:blipFill>
        <p:spPr>
          <a:xfrm>
            <a:off x="432975" y="1790213"/>
            <a:ext cx="3875699" cy="2407874"/>
          </a:xfrm>
          <a:prstGeom prst="rect">
            <a:avLst/>
          </a:prstGeom>
          <a:noFill/>
          <a:ln>
            <a:noFill/>
          </a:ln>
        </p:spPr>
      </p:pic>
      <p:pic>
        <p:nvPicPr>
          <p:cNvPr id="90" name="Google Shape;90;p18"/>
          <p:cNvPicPr preferRelativeResize="0"/>
          <p:nvPr/>
        </p:nvPicPr>
        <p:blipFill rotWithShape="1">
          <a:blip r:embed="rId4">
            <a:alphaModFix/>
          </a:blip>
          <a:srcRect b="3929"/>
          <a:stretch/>
        </p:blipFill>
        <p:spPr>
          <a:xfrm>
            <a:off x="4565100" y="1841188"/>
            <a:ext cx="4267200" cy="23059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11700" y="4535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20124D"/>
                </a:solidFill>
              </a:rPr>
              <a:t>Trim Command:</a:t>
            </a:r>
            <a:endParaRPr>
              <a:solidFill>
                <a:srgbClr val="20124D"/>
              </a:solidFill>
            </a:endParaRPr>
          </a:p>
        </p:txBody>
      </p:sp>
      <p:pic>
        <p:nvPicPr>
          <p:cNvPr id="96" name="Google Shape;96;p19"/>
          <p:cNvPicPr preferRelativeResize="0"/>
          <p:nvPr/>
        </p:nvPicPr>
        <p:blipFill rotWithShape="1">
          <a:blip r:embed="rId3">
            <a:alphaModFix/>
          </a:blip>
          <a:srcRect l="2381" b="4141"/>
          <a:stretch/>
        </p:blipFill>
        <p:spPr>
          <a:xfrm>
            <a:off x="4410550" y="1947950"/>
            <a:ext cx="4273549" cy="2360624"/>
          </a:xfrm>
          <a:prstGeom prst="rect">
            <a:avLst/>
          </a:prstGeom>
          <a:noFill/>
          <a:ln>
            <a:noFill/>
          </a:ln>
        </p:spPr>
      </p:pic>
      <p:pic>
        <p:nvPicPr>
          <p:cNvPr id="97" name="Google Shape;97;p19"/>
          <p:cNvPicPr preferRelativeResize="0"/>
          <p:nvPr/>
        </p:nvPicPr>
        <p:blipFill rotWithShape="1">
          <a:blip r:embed="rId4">
            <a:alphaModFix/>
          </a:blip>
          <a:srcRect b="2940"/>
          <a:stretch/>
        </p:blipFill>
        <p:spPr>
          <a:xfrm>
            <a:off x="220400" y="2007450"/>
            <a:ext cx="4105750" cy="2241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20124D"/>
                </a:solidFill>
              </a:rPr>
              <a:t>Implement:</a:t>
            </a:r>
            <a:endParaRPr>
              <a:solidFill>
                <a:srgbClr val="20124D"/>
              </a:solidFill>
            </a:endParaRPr>
          </a:p>
        </p:txBody>
      </p:sp>
      <p:sp>
        <p:nvSpPr>
          <p:cNvPr id="103" name="Google Shape;103;p2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000000"/>
              </a:buClr>
              <a:buSzPts val="1400"/>
              <a:buChar char="●"/>
            </a:pPr>
            <a:r>
              <a:rPr lang="en" b="1">
                <a:solidFill>
                  <a:srgbClr val="000000"/>
                </a:solidFill>
              </a:rPr>
              <a:t>Line command:</a:t>
            </a:r>
            <a:endParaRPr b="1">
              <a:solidFill>
                <a:srgbClr val="000000"/>
              </a:solidFill>
            </a:endParaRPr>
          </a:p>
        </p:txBody>
      </p:sp>
      <p:sp>
        <p:nvSpPr>
          <p:cNvPr id="104" name="Google Shape;104;p20"/>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2"/>
              </a:buClr>
              <a:buSzPts val="1400"/>
              <a:buChar char="●"/>
            </a:pPr>
            <a:r>
              <a:rPr lang="en" b="1">
                <a:solidFill>
                  <a:schemeClr val="dk2"/>
                </a:solidFill>
              </a:rPr>
              <a:t>ARC command:</a:t>
            </a:r>
            <a:endParaRPr b="1">
              <a:solidFill>
                <a:schemeClr val="dk2"/>
              </a:solidFill>
            </a:endParaRPr>
          </a:p>
        </p:txBody>
      </p:sp>
      <p:pic>
        <p:nvPicPr>
          <p:cNvPr id="105" name="Google Shape;105;p20"/>
          <p:cNvPicPr preferRelativeResize="0"/>
          <p:nvPr/>
        </p:nvPicPr>
        <p:blipFill>
          <a:blip r:embed="rId3">
            <a:alphaModFix/>
          </a:blip>
          <a:stretch>
            <a:fillRect/>
          </a:stretch>
        </p:blipFill>
        <p:spPr>
          <a:xfrm>
            <a:off x="311700" y="1547750"/>
            <a:ext cx="3746725" cy="3021125"/>
          </a:xfrm>
          <a:prstGeom prst="rect">
            <a:avLst/>
          </a:prstGeom>
          <a:noFill/>
          <a:ln>
            <a:noFill/>
          </a:ln>
        </p:spPr>
      </p:pic>
      <p:pic>
        <p:nvPicPr>
          <p:cNvPr id="106" name="Google Shape;106;p20"/>
          <p:cNvPicPr preferRelativeResize="0"/>
          <p:nvPr/>
        </p:nvPicPr>
        <p:blipFill>
          <a:blip r:embed="rId4">
            <a:alphaModFix/>
          </a:blip>
          <a:stretch>
            <a:fillRect/>
          </a:stretch>
        </p:blipFill>
        <p:spPr>
          <a:xfrm>
            <a:off x="4980125" y="1833575"/>
            <a:ext cx="3667925" cy="2423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2"/>
              </a:buClr>
              <a:buSzPct val="36666"/>
              <a:buFont typeface="Arial"/>
              <a:buNone/>
            </a:pPr>
            <a:r>
              <a:rPr lang="en">
                <a:solidFill>
                  <a:srgbClr val="20124D"/>
                </a:solidFill>
              </a:rPr>
              <a:t>Implement:</a:t>
            </a:r>
            <a:endParaRPr>
              <a:solidFill>
                <a:srgbClr val="20124D"/>
              </a:solidFill>
            </a:endParaRPr>
          </a:p>
        </p:txBody>
      </p:sp>
      <p:sp>
        <p:nvSpPr>
          <p:cNvPr id="112" name="Google Shape;112;p21"/>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2"/>
              </a:buClr>
              <a:buSzPts val="1800"/>
              <a:buChar char="●"/>
            </a:pPr>
            <a:r>
              <a:rPr lang="en" sz="1800" b="1">
                <a:solidFill>
                  <a:schemeClr val="dk2"/>
                </a:solidFill>
              </a:rPr>
              <a:t>PressPull command:</a:t>
            </a:r>
            <a:endParaRPr b="1"/>
          </a:p>
        </p:txBody>
      </p:sp>
      <p:sp>
        <p:nvSpPr>
          <p:cNvPr id="113" name="Google Shape;113;p2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2"/>
              </a:buClr>
              <a:buSzPts val="1800"/>
              <a:buChar char="●"/>
            </a:pPr>
            <a:r>
              <a:rPr lang="en" sz="1800" b="1">
                <a:solidFill>
                  <a:schemeClr val="dk2"/>
                </a:solidFill>
              </a:rPr>
              <a:t>3d Rotate Command:</a:t>
            </a:r>
            <a:endParaRPr b="1"/>
          </a:p>
        </p:txBody>
      </p:sp>
      <p:pic>
        <p:nvPicPr>
          <p:cNvPr id="114" name="Google Shape;114;p21"/>
          <p:cNvPicPr preferRelativeResize="0"/>
          <p:nvPr/>
        </p:nvPicPr>
        <p:blipFill>
          <a:blip r:embed="rId3">
            <a:alphaModFix/>
          </a:blip>
          <a:stretch>
            <a:fillRect/>
          </a:stretch>
        </p:blipFill>
        <p:spPr>
          <a:xfrm>
            <a:off x="354675" y="1632500"/>
            <a:ext cx="3956925" cy="2936375"/>
          </a:xfrm>
          <a:prstGeom prst="rect">
            <a:avLst/>
          </a:prstGeom>
          <a:noFill/>
          <a:ln>
            <a:noFill/>
          </a:ln>
        </p:spPr>
      </p:pic>
      <p:pic>
        <p:nvPicPr>
          <p:cNvPr id="115" name="Google Shape;115;p21"/>
          <p:cNvPicPr preferRelativeResize="0"/>
          <p:nvPr/>
        </p:nvPicPr>
        <p:blipFill>
          <a:blip r:embed="rId4">
            <a:alphaModFix/>
          </a:blip>
          <a:stretch>
            <a:fillRect/>
          </a:stretch>
        </p:blipFill>
        <p:spPr>
          <a:xfrm>
            <a:off x="4958125" y="2200750"/>
            <a:ext cx="3999900" cy="1787475"/>
          </a:xfrm>
          <a:prstGeom prst="rect">
            <a:avLst/>
          </a:prstGeom>
          <a:noFill/>
          <a:ln>
            <a:noFill/>
          </a:ln>
        </p:spPr>
      </p:pic>
    </p:spTree>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139</Words>
  <Application>Microsoft Office PowerPoint</Application>
  <PresentationFormat>On-screen Show (16:9)</PresentationFormat>
  <Paragraphs>32</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Raleway</vt:lpstr>
      <vt:lpstr>Cambria</vt:lpstr>
      <vt:lpstr>Roboto</vt:lpstr>
      <vt:lpstr>Source Sans Pro</vt:lpstr>
      <vt:lpstr>Plum</vt:lpstr>
      <vt:lpstr>3D Bridge Design</vt:lpstr>
      <vt:lpstr>Introduction:</vt:lpstr>
      <vt:lpstr>Tools:</vt:lpstr>
      <vt:lpstr>Line Command:</vt:lpstr>
      <vt:lpstr>ARC Command:</vt:lpstr>
      <vt:lpstr>PressPull Command:</vt:lpstr>
      <vt:lpstr>Trim Command:</vt:lpstr>
      <vt:lpstr>Implement:</vt:lpstr>
      <vt:lpstr>Implement:</vt:lpstr>
      <vt:lpstr>Implement:</vt:lpstr>
      <vt:lpstr>Final result:</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Bridge Design</dc:title>
  <cp:lastModifiedBy>USER</cp:lastModifiedBy>
  <cp:revision>1</cp:revision>
  <dcterms:modified xsi:type="dcterms:W3CDTF">2021-10-28T06:13:35Z</dcterms:modified>
</cp:coreProperties>
</file>